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 varScale="1">
        <p:scale>
          <a:sx n="77" d="100"/>
          <a:sy n="77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DC95D2-B82D-4E2A-A319-26CF2A6092C4}" type="datetimeFigureOut">
              <a:rPr lang="sr-Latn-CS" smtClean="0"/>
              <a:pPr/>
              <a:t>14.2.2012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DC7A0B-AF35-4001-B3C5-D9A5FB5B762F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/>
              <a:t>Odnosi</a:t>
            </a:r>
            <a:r>
              <a:rPr lang="en-CA" b="1" dirty="0"/>
              <a:t> </a:t>
            </a:r>
            <a:r>
              <a:rPr lang="en-CA" b="1" dirty="0" err="1"/>
              <a:t>ishrane</a:t>
            </a:r>
            <a:r>
              <a:rPr lang="en-CA" b="1" dirty="0"/>
              <a:t> </a:t>
            </a:r>
            <a:r>
              <a:rPr lang="en-CA" b="1" dirty="0" smtClean="0"/>
              <a:t> </a:t>
            </a:r>
            <a:r>
              <a:rPr lang="en-CA" b="1" dirty="0" err="1" smtClean="0"/>
              <a:t>i</a:t>
            </a:r>
            <a:r>
              <a:rPr lang="en-CA" b="1" dirty="0" smtClean="0"/>
              <a:t> </a:t>
            </a:r>
            <a:r>
              <a:rPr lang="en-CA" b="1" dirty="0" err="1" smtClean="0"/>
              <a:t>lanci</a:t>
            </a:r>
            <a:r>
              <a:rPr lang="en-CA" b="1" dirty="0" smtClean="0"/>
              <a:t> </a:t>
            </a:r>
            <a:r>
              <a:rPr lang="en-CA" b="1" dirty="0" err="1" smtClean="0"/>
              <a:t>ishrane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/>
              <a:t>Osnovni</a:t>
            </a:r>
            <a:r>
              <a:rPr lang="en-CA" dirty="0"/>
              <a:t> </a:t>
            </a:r>
            <a:r>
              <a:rPr lang="en-CA" dirty="0" err="1"/>
              <a:t>način</a:t>
            </a:r>
            <a:r>
              <a:rPr lang="en-CA" dirty="0"/>
              <a:t> </a:t>
            </a:r>
            <a:r>
              <a:rPr lang="en-CA" dirty="0" err="1"/>
              <a:t>uzajamnog</a:t>
            </a:r>
            <a:r>
              <a:rPr lang="en-CA" dirty="0"/>
              <a:t> </a:t>
            </a:r>
            <a:r>
              <a:rPr lang="en-CA" dirty="0" err="1"/>
              <a:t>povezivanja</a:t>
            </a:r>
            <a:r>
              <a:rPr lang="en-CA" dirty="0"/>
              <a:t> </a:t>
            </a:r>
            <a:r>
              <a:rPr lang="en-CA" dirty="0" err="1"/>
              <a:t>članova</a:t>
            </a:r>
            <a:r>
              <a:rPr lang="en-CA" dirty="0"/>
              <a:t> </a:t>
            </a:r>
            <a:r>
              <a:rPr lang="en-CA" dirty="0" err="1"/>
              <a:t>jedne</a:t>
            </a:r>
            <a:r>
              <a:rPr lang="en-CA" dirty="0"/>
              <a:t> </a:t>
            </a:r>
            <a:r>
              <a:rPr lang="en-CA" dirty="0" err="1"/>
              <a:t>životne</a:t>
            </a:r>
            <a:r>
              <a:rPr lang="en-CA" dirty="0"/>
              <a:t> </a:t>
            </a:r>
            <a:r>
              <a:rPr lang="en-CA" dirty="0" err="1"/>
              <a:t>zajednice</a:t>
            </a:r>
            <a:r>
              <a:rPr lang="en-CA" dirty="0"/>
              <a:t> </a:t>
            </a:r>
            <a:r>
              <a:rPr lang="en-CA" dirty="0" err="1"/>
              <a:t>predstavlja</a:t>
            </a:r>
            <a:r>
              <a:rPr lang="en-CA" dirty="0"/>
              <a:t> </a:t>
            </a:r>
            <a:r>
              <a:rPr lang="en-CA" dirty="0" err="1"/>
              <a:t>metabolizam</a:t>
            </a:r>
            <a:r>
              <a:rPr lang="en-CA" dirty="0"/>
              <a:t> </a:t>
            </a:r>
            <a:r>
              <a:rPr lang="en-CA" dirty="0" err="1"/>
              <a:t>biocenoze</a:t>
            </a:r>
            <a:r>
              <a:rPr lang="en-CA" dirty="0"/>
              <a:t>. </a:t>
            </a:r>
            <a:endParaRPr lang="en-CA" dirty="0" smtClean="0"/>
          </a:p>
          <a:p>
            <a:r>
              <a:rPr lang="en-CA" dirty="0" smtClean="0"/>
              <a:t>On </a:t>
            </a:r>
            <a:r>
              <a:rPr lang="en-CA" dirty="0" err="1"/>
              <a:t>čini</a:t>
            </a:r>
            <a:r>
              <a:rPr lang="en-CA" dirty="0"/>
              <a:t> </a:t>
            </a:r>
            <a:r>
              <a:rPr lang="en-CA" dirty="0" err="1"/>
              <a:t>osnovu</a:t>
            </a:r>
            <a:r>
              <a:rPr lang="en-CA" dirty="0"/>
              <a:t> </a:t>
            </a:r>
            <a:r>
              <a:rPr lang="en-CA" dirty="0" err="1"/>
              <a:t>organizacije</a:t>
            </a:r>
            <a:r>
              <a:rPr lang="en-CA" dirty="0"/>
              <a:t> </a:t>
            </a:r>
            <a:r>
              <a:rPr lang="en-CA" dirty="0" err="1"/>
              <a:t>njenog</a:t>
            </a:r>
            <a:r>
              <a:rPr lang="en-CA" dirty="0"/>
              <a:t> </a:t>
            </a:r>
            <a:r>
              <a:rPr lang="en-CA" dirty="0" err="1"/>
              <a:t>života</a:t>
            </a:r>
            <a:r>
              <a:rPr lang="en-CA" dirty="0"/>
              <a:t>, </a:t>
            </a:r>
            <a:r>
              <a:rPr lang="en-CA" dirty="0" err="1"/>
              <a:t>tj</a:t>
            </a:r>
            <a:r>
              <a:rPr lang="en-CA" dirty="0"/>
              <a:t>. </a:t>
            </a:r>
            <a:r>
              <a:rPr lang="en-CA" dirty="0" err="1"/>
              <a:t>njenu</a:t>
            </a:r>
            <a:r>
              <a:rPr lang="en-CA" dirty="0"/>
              <a:t> </a:t>
            </a:r>
            <a:r>
              <a:rPr lang="en-CA" dirty="0" err="1"/>
              <a:t>trofičku</a:t>
            </a:r>
            <a:r>
              <a:rPr lang="en-CA" dirty="0"/>
              <a:t> </a:t>
            </a:r>
            <a:r>
              <a:rPr lang="en-CA" dirty="0" err="1"/>
              <a:t>strukturu</a:t>
            </a:r>
            <a:r>
              <a:rPr lang="en-CA" dirty="0"/>
              <a:t>. </a:t>
            </a:r>
            <a:r>
              <a:rPr lang="en-CA" dirty="0" err="1"/>
              <a:t>Odnosi</a:t>
            </a:r>
            <a:r>
              <a:rPr lang="en-CA" dirty="0"/>
              <a:t> </a:t>
            </a:r>
            <a:r>
              <a:rPr lang="en-CA" dirty="0" err="1"/>
              <a:t>ishrane</a:t>
            </a:r>
            <a:r>
              <a:rPr lang="en-CA" dirty="0"/>
              <a:t> </a:t>
            </a:r>
            <a:r>
              <a:rPr lang="en-CA" dirty="0" err="1"/>
              <a:t>čvrsto</a:t>
            </a:r>
            <a:r>
              <a:rPr lang="en-CA" dirty="0"/>
              <a:t> </a:t>
            </a:r>
            <a:r>
              <a:rPr lang="en-CA" dirty="0" err="1"/>
              <a:t>povezuju</a:t>
            </a:r>
            <a:r>
              <a:rPr lang="en-CA" dirty="0"/>
              <a:t> </a:t>
            </a:r>
            <a:r>
              <a:rPr lang="en-CA" dirty="0" err="1"/>
              <a:t>sve</a:t>
            </a:r>
            <a:r>
              <a:rPr lang="en-CA" dirty="0"/>
              <a:t> </a:t>
            </a:r>
            <a:r>
              <a:rPr lang="en-CA" dirty="0" err="1"/>
              <a:t>vrste</a:t>
            </a:r>
            <a:r>
              <a:rPr lang="en-CA" dirty="0"/>
              <a:t> </a:t>
            </a:r>
            <a:r>
              <a:rPr lang="en-CA" dirty="0" err="1"/>
              <a:t>članova</a:t>
            </a:r>
            <a:r>
              <a:rPr lang="en-CA" dirty="0"/>
              <a:t> </a:t>
            </a:r>
            <a:r>
              <a:rPr lang="en-CA" dirty="0" err="1"/>
              <a:t>biocenoze</a:t>
            </a:r>
            <a:r>
              <a:rPr lang="en-CA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554683"/>
          </a:xfrm>
        </p:spPr>
        <p:txBody>
          <a:bodyPr>
            <a:normAutofit/>
          </a:bodyPr>
          <a:lstStyle/>
          <a:p>
            <a:r>
              <a:rPr lang="vi-VN" dirty="0"/>
              <a:t>Autotrofni članovi biocenoza su proizvođači organskih materija, koji neposredno ili posredno služe kao hrana za potrošače. Autotrofni organizmi mogu biti fototrofni (vrše fotosintezu) ili hemotrofni (vrše hemosintezu</a:t>
            </a:r>
            <a:r>
              <a:rPr lang="vi-VN" dirty="0" smtClean="0"/>
              <a:t>).</a:t>
            </a:r>
            <a:endParaRPr lang="en-US" dirty="0" smtClean="0"/>
          </a:p>
          <a:p>
            <a:r>
              <a:rPr lang="vi-VN" b="1" dirty="0" smtClean="0">
                <a:solidFill>
                  <a:srgbClr val="C00000"/>
                </a:solidFill>
              </a:rPr>
              <a:t> </a:t>
            </a:r>
            <a:r>
              <a:rPr lang="vi-VN" b="1" i="1" dirty="0">
                <a:solidFill>
                  <a:srgbClr val="C00000"/>
                </a:solidFill>
              </a:rPr>
              <a:t>Fotosinteza </a:t>
            </a:r>
            <a:r>
              <a:rPr lang="vi-VN" i="1" dirty="0">
                <a:solidFill>
                  <a:srgbClr val="C00000"/>
                </a:solidFill>
              </a:rPr>
              <a:t>je proces u kome se stvaraju organska jedinjenja iz neorganskih pri čemu se svetlosna energija – energija Sunca pretvara u hemijsku energiju koja se vezuje u organska jedinjenja. Ovaj proces je svojstven samo biljkama koje poseduju hlorofil – zeleni biljni pigment. Zelene biljke – biljke sa hlorofilom same sebi stvaraju organske materije, odnosno hranu i označene su kao autotrofni organizmi (sve alge, više biljke i neke bakterije). </a:t>
            </a:r>
            <a:endParaRPr lang="en-CA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r>
              <a:rPr lang="vi-VN" b="1" dirty="0"/>
              <a:t>Hemosintetički organizmi </a:t>
            </a:r>
            <a:r>
              <a:rPr lang="vi-VN" dirty="0"/>
              <a:t>razlažu neorganska jedinjenja pri čemu dobijaju potrebnu energiju za sintezu ATP-a koji predstavlja izvor energije za odvijanje životnih procesa. To je svojstveno samo nekim bakterijama koje imaju sposobnost da oksiduju neorganske supstance i na taj način dobijaju energiju, a prema vrsti supstrata na kome žive dele se na: </a:t>
            </a:r>
            <a:r>
              <a:rPr lang="vi-VN" b="1" dirty="0"/>
              <a:t>nitrifikacione, sumporne, gvožđevite, vodonične.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929354"/>
          </a:xfrm>
        </p:spPr>
        <p:txBody>
          <a:bodyPr>
            <a:normAutofit fontScale="92500" lnSpcReduction="10000"/>
          </a:bodyPr>
          <a:lstStyle/>
          <a:p>
            <a:r>
              <a:rPr lang="en-CA" dirty="0" err="1"/>
              <a:t>Heterotrofni</a:t>
            </a:r>
            <a:r>
              <a:rPr lang="en-CA" dirty="0"/>
              <a:t> </a:t>
            </a:r>
            <a:r>
              <a:rPr lang="en-CA" dirty="0" err="1"/>
              <a:t>organizmi</a:t>
            </a:r>
            <a:r>
              <a:rPr lang="en-CA" dirty="0"/>
              <a:t> </a:t>
            </a:r>
            <a:r>
              <a:rPr lang="en-CA" dirty="0" err="1"/>
              <a:t>uzimaju</a:t>
            </a:r>
            <a:r>
              <a:rPr lang="en-CA" dirty="0"/>
              <a:t> </a:t>
            </a:r>
            <a:r>
              <a:rPr lang="en-CA" dirty="0" err="1"/>
              <a:t>gotove</a:t>
            </a:r>
            <a:r>
              <a:rPr lang="en-CA" dirty="0"/>
              <a:t> </a:t>
            </a:r>
            <a:r>
              <a:rPr lang="en-CA" dirty="0" err="1"/>
              <a:t>organske</a:t>
            </a:r>
            <a:r>
              <a:rPr lang="en-CA" dirty="0"/>
              <a:t> </a:t>
            </a:r>
            <a:r>
              <a:rPr lang="en-CA" dirty="0" err="1"/>
              <a:t>materije</a:t>
            </a:r>
            <a:r>
              <a:rPr lang="en-CA" dirty="0"/>
              <a:t> </a:t>
            </a:r>
            <a:r>
              <a:rPr lang="en-CA" dirty="0" err="1"/>
              <a:t>koje</a:t>
            </a:r>
            <a:r>
              <a:rPr lang="en-CA" dirty="0"/>
              <a:t> </a:t>
            </a:r>
            <a:r>
              <a:rPr lang="en-CA" dirty="0" err="1"/>
              <a:t>su</a:t>
            </a:r>
            <a:r>
              <a:rPr lang="en-CA" dirty="0"/>
              <a:t> </a:t>
            </a:r>
            <a:r>
              <a:rPr lang="en-CA" dirty="0" err="1"/>
              <a:t>proizveli</a:t>
            </a:r>
            <a:r>
              <a:rPr lang="en-CA" dirty="0"/>
              <a:t> </a:t>
            </a:r>
            <a:r>
              <a:rPr lang="en-CA" dirty="0" err="1"/>
              <a:t>autotrofni</a:t>
            </a:r>
            <a:r>
              <a:rPr lang="en-CA" dirty="0"/>
              <a:t> </a:t>
            </a:r>
            <a:r>
              <a:rPr lang="en-CA" dirty="0" err="1"/>
              <a:t>organizmi</a:t>
            </a:r>
            <a:r>
              <a:rPr lang="en-CA" dirty="0"/>
              <a:t>. </a:t>
            </a:r>
            <a:r>
              <a:rPr lang="en-CA" dirty="0" err="1"/>
              <a:t>Tu</a:t>
            </a:r>
            <a:r>
              <a:rPr lang="en-CA" dirty="0"/>
              <a:t> </a:t>
            </a:r>
            <a:r>
              <a:rPr lang="en-CA" dirty="0" err="1"/>
              <a:t>spadaju</a:t>
            </a:r>
            <a:r>
              <a:rPr lang="en-CA" dirty="0"/>
              <a:t> </a:t>
            </a:r>
            <a:r>
              <a:rPr lang="en-CA" dirty="0" err="1"/>
              <a:t>sve</a:t>
            </a:r>
            <a:r>
              <a:rPr lang="en-CA" dirty="0"/>
              <a:t> </a:t>
            </a:r>
            <a:r>
              <a:rPr lang="en-CA" dirty="0" err="1"/>
              <a:t>životinje</a:t>
            </a:r>
            <a:r>
              <a:rPr lang="en-CA" dirty="0"/>
              <a:t>, </a:t>
            </a:r>
            <a:r>
              <a:rPr lang="en-CA" dirty="0" err="1"/>
              <a:t>biljke</a:t>
            </a:r>
            <a:r>
              <a:rPr lang="en-CA" dirty="0"/>
              <a:t> </a:t>
            </a:r>
            <a:r>
              <a:rPr lang="en-CA" dirty="0" err="1"/>
              <a:t>bez</a:t>
            </a:r>
            <a:r>
              <a:rPr lang="en-CA" dirty="0"/>
              <a:t> </a:t>
            </a:r>
            <a:r>
              <a:rPr lang="en-CA" dirty="0" err="1"/>
              <a:t>hlorofila</a:t>
            </a:r>
            <a:r>
              <a:rPr lang="en-CA" dirty="0"/>
              <a:t>, </a:t>
            </a:r>
            <a:r>
              <a:rPr lang="en-CA" dirty="0" err="1"/>
              <a:t>sve</a:t>
            </a:r>
            <a:r>
              <a:rPr lang="en-CA" dirty="0"/>
              <a:t> </a:t>
            </a:r>
            <a:r>
              <a:rPr lang="en-CA" dirty="0" err="1"/>
              <a:t>gljive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većina</a:t>
            </a:r>
            <a:r>
              <a:rPr lang="en-CA" dirty="0"/>
              <a:t> </a:t>
            </a:r>
            <a:r>
              <a:rPr lang="en-CA" dirty="0" err="1"/>
              <a:t>mikroorganizama</a:t>
            </a:r>
            <a:r>
              <a:rPr lang="en-CA" dirty="0"/>
              <a:t>. </a:t>
            </a:r>
          </a:p>
          <a:p>
            <a:r>
              <a:rPr lang="en-CA" dirty="0" err="1"/>
              <a:t>Postoji</a:t>
            </a:r>
            <a:r>
              <a:rPr lang="en-CA" dirty="0"/>
              <a:t> </a:t>
            </a:r>
            <a:r>
              <a:rPr lang="en-CA" dirty="0" err="1"/>
              <a:t>više</a:t>
            </a:r>
            <a:r>
              <a:rPr lang="en-CA" dirty="0"/>
              <a:t> </a:t>
            </a:r>
            <a:r>
              <a:rPr lang="en-CA" dirty="0" err="1"/>
              <a:t>kategorija</a:t>
            </a:r>
            <a:r>
              <a:rPr lang="en-CA" dirty="0"/>
              <a:t> </a:t>
            </a:r>
            <a:r>
              <a:rPr lang="en-CA" dirty="0" err="1"/>
              <a:t>potrošača</a:t>
            </a:r>
            <a:r>
              <a:rPr lang="en-CA" dirty="0"/>
              <a:t> : </a:t>
            </a:r>
          </a:p>
          <a:p>
            <a:r>
              <a:rPr lang="en-CA" b="1" dirty="0"/>
              <a:t>- </a:t>
            </a:r>
            <a:r>
              <a:rPr lang="en-CA" b="1" dirty="0" err="1"/>
              <a:t>biljojedi</a:t>
            </a:r>
            <a:r>
              <a:rPr lang="en-CA" b="1" dirty="0"/>
              <a:t> </a:t>
            </a:r>
            <a:r>
              <a:rPr lang="en-CA" dirty="0"/>
              <a:t>(</a:t>
            </a:r>
            <a:r>
              <a:rPr lang="en-CA" dirty="0" err="1"/>
              <a:t>koji</a:t>
            </a:r>
            <a:r>
              <a:rPr lang="en-CA" dirty="0"/>
              <a:t> se </a:t>
            </a:r>
            <a:r>
              <a:rPr lang="en-CA" dirty="0" err="1"/>
              <a:t>hrane</a:t>
            </a:r>
            <a:r>
              <a:rPr lang="en-CA" dirty="0"/>
              <a:t> </a:t>
            </a:r>
            <a:r>
              <a:rPr lang="en-CA" dirty="0" err="1"/>
              <a:t>neposredno</a:t>
            </a:r>
            <a:r>
              <a:rPr lang="en-CA" dirty="0"/>
              <a:t> </a:t>
            </a:r>
            <a:r>
              <a:rPr lang="en-CA" dirty="0" err="1"/>
              <a:t>biljkama</a:t>
            </a:r>
            <a:r>
              <a:rPr lang="en-CA" dirty="0"/>
              <a:t>), </a:t>
            </a:r>
          </a:p>
          <a:p>
            <a:r>
              <a:rPr lang="en-CA" dirty="0"/>
              <a:t>- </a:t>
            </a:r>
            <a:r>
              <a:rPr lang="en-CA" b="1" dirty="0" err="1"/>
              <a:t>mesojedi</a:t>
            </a:r>
            <a:r>
              <a:rPr lang="en-CA" b="1" dirty="0"/>
              <a:t> </a:t>
            </a:r>
            <a:r>
              <a:rPr lang="en-CA" dirty="0"/>
              <a:t>(</a:t>
            </a:r>
            <a:r>
              <a:rPr lang="en-CA" dirty="0" err="1"/>
              <a:t>posredni</a:t>
            </a:r>
            <a:r>
              <a:rPr lang="en-CA" dirty="0"/>
              <a:t> </a:t>
            </a:r>
            <a:r>
              <a:rPr lang="en-CA" dirty="0" err="1"/>
              <a:t>potrošači</a:t>
            </a:r>
            <a:r>
              <a:rPr lang="en-CA" dirty="0"/>
              <a:t> </a:t>
            </a:r>
            <a:r>
              <a:rPr lang="en-CA" dirty="0" err="1"/>
              <a:t>jer</a:t>
            </a:r>
            <a:r>
              <a:rPr lang="en-CA" dirty="0"/>
              <a:t> se </a:t>
            </a:r>
            <a:r>
              <a:rPr lang="en-CA" dirty="0" err="1"/>
              <a:t>hrane</a:t>
            </a:r>
            <a:r>
              <a:rPr lang="en-CA" dirty="0"/>
              <a:t> </a:t>
            </a:r>
            <a:r>
              <a:rPr lang="en-CA" dirty="0" err="1"/>
              <a:t>životinjama</a:t>
            </a:r>
            <a:r>
              <a:rPr lang="en-CA" dirty="0"/>
              <a:t>) </a:t>
            </a:r>
            <a:r>
              <a:rPr lang="en-CA" dirty="0" err="1"/>
              <a:t>i</a:t>
            </a:r>
            <a:r>
              <a:rPr lang="en-CA" dirty="0"/>
              <a:t> </a:t>
            </a:r>
          </a:p>
          <a:p>
            <a:r>
              <a:rPr lang="en-CA" dirty="0"/>
              <a:t>- </a:t>
            </a:r>
            <a:r>
              <a:rPr lang="en-CA" b="1" dirty="0" err="1"/>
              <a:t>različiti</a:t>
            </a:r>
            <a:r>
              <a:rPr lang="en-CA" b="1" dirty="0"/>
              <a:t> </a:t>
            </a:r>
            <a:r>
              <a:rPr lang="en-CA" b="1" dirty="0" err="1"/>
              <a:t>saprofiti</a:t>
            </a:r>
            <a:r>
              <a:rPr lang="en-CA" b="1" dirty="0"/>
              <a:t> </a:t>
            </a:r>
            <a:r>
              <a:rPr lang="en-CA" dirty="0" err="1"/>
              <a:t>koji</a:t>
            </a:r>
            <a:r>
              <a:rPr lang="en-CA" dirty="0"/>
              <a:t> se </a:t>
            </a:r>
            <a:r>
              <a:rPr lang="en-CA" dirty="0" err="1"/>
              <a:t>hrane</a:t>
            </a:r>
            <a:r>
              <a:rPr lang="en-CA" dirty="0"/>
              <a:t> </a:t>
            </a:r>
            <a:r>
              <a:rPr lang="en-CA" dirty="0" err="1"/>
              <a:t>ostacima</a:t>
            </a:r>
            <a:r>
              <a:rPr lang="en-CA" dirty="0"/>
              <a:t> </a:t>
            </a:r>
            <a:r>
              <a:rPr lang="en-CA" dirty="0" err="1"/>
              <a:t>uginulih</a:t>
            </a:r>
            <a:r>
              <a:rPr lang="en-CA" dirty="0"/>
              <a:t> </a:t>
            </a:r>
            <a:r>
              <a:rPr lang="en-CA" dirty="0" err="1"/>
              <a:t>organizama</a:t>
            </a:r>
            <a:r>
              <a:rPr lang="en-CA" dirty="0"/>
              <a:t>. </a:t>
            </a:r>
          </a:p>
          <a:p>
            <a:r>
              <a:rPr lang="en-CA" dirty="0" err="1"/>
              <a:t>Posebnu</a:t>
            </a:r>
            <a:r>
              <a:rPr lang="en-CA" dirty="0"/>
              <a:t> </a:t>
            </a:r>
            <a:r>
              <a:rPr lang="en-CA" dirty="0" err="1"/>
              <a:t>grupu</a:t>
            </a:r>
            <a:r>
              <a:rPr lang="en-CA" dirty="0"/>
              <a:t> </a:t>
            </a:r>
            <a:r>
              <a:rPr lang="en-CA" dirty="0" err="1"/>
              <a:t>saprofita</a:t>
            </a:r>
            <a:r>
              <a:rPr lang="en-CA" dirty="0"/>
              <a:t> </a:t>
            </a:r>
            <a:r>
              <a:rPr lang="en-CA" dirty="0" err="1"/>
              <a:t>čine</a:t>
            </a:r>
            <a:r>
              <a:rPr lang="en-CA" dirty="0"/>
              <a:t> </a:t>
            </a:r>
            <a:r>
              <a:rPr lang="en-CA" dirty="0" err="1"/>
              <a:t>heterotrofne</a:t>
            </a:r>
            <a:r>
              <a:rPr lang="en-CA" dirty="0"/>
              <a:t> </a:t>
            </a:r>
            <a:r>
              <a:rPr lang="en-CA" dirty="0" err="1"/>
              <a:t>bakterije</a:t>
            </a:r>
            <a:r>
              <a:rPr lang="en-CA" dirty="0"/>
              <a:t> </a:t>
            </a:r>
            <a:r>
              <a:rPr lang="en-CA" dirty="0" err="1"/>
              <a:t>i</a:t>
            </a:r>
            <a:r>
              <a:rPr lang="en-CA" dirty="0"/>
              <a:t> </a:t>
            </a:r>
            <a:r>
              <a:rPr lang="en-CA" dirty="0" err="1"/>
              <a:t>gljive</a:t>
            </a:r>
            <a:r>
              <a:rPr lang="en-CA" dirty="0"/>
              <a:t> </a:t>
            </a:r>
            <a:r>
              <a:rPr lang="en-CA" dirty="0" err="1"/>
              <a:t>koje</a:t>
            </a:r>
            <a:r>
              <a:rPr lang="en-CA" dirty="0"/>
              <a:t> </a:t>
            </a:r>
            <a:r>
              <a:rPr lang="en-CA" dirty="0" err="1"/>
              <a:t>razlažu</a:t>
            </a:r>
            <a:r>
              <a:rPr lang="en-CA" dirty="0"/>
              <a:t> </a:t>
            </a:r>
            <a:r>
              <a:rPr lang="en-CA" dirty="0" err="1"/>
              <a:t>ostatke</a:t>
            </a:r>
            <a:r>
              <a:rPr lang="en-CA" dirty="0"/>
              <a:t> </a:t>
            </a:r>
            <a:r>
              <a:rPr lang="en-CA" dirty="0" err="1"/>
              <a:t>organskih</a:t>
            </a:r>
            <a:r>
              <a:rPr lang="en-CA" dirty="0"/>
              <a:t> </a:t>
            </a:r>
            <a:r>
              <a:rPr lang="en-CA" dirty="0" err="1"/>
              <a:t>supstanci</a:t>
            </a:r>
            <a:r>
              <a:rPr lang="en-CA" dirty="0"/>
              <a:t> do </a:t>
            </a:r>
            <a:r>
              <a:rPr lang="en-CA" dirty="0" err="1"/>
              <a:t>neorganskih</a:t>
            </a:r>
            <a:r>
              <a:rPr lang="en-CA" dirty="0"/>
              <a:t> </a:t>
            </a:r>
            <a:r>
              <a:rPr lang="en-CA" dirty="0" err="1"/>
              <a:t>sastojaka</a:t>
            </a:r>
            <a:r>
              <a:rPr lang="en-CA" dirty="0"/>
              <a:t> (</a:t>
            </a:r>
            <a:r>
              <a:rPr lang="en-CA" dirty="0" err="1"/>
              <a:t>vrše</a:t>
            </a:r>
            <a:r>
              <a:rPr lang="en-CA" dirty="0"/>
              <a:t> </a:t>
            </a:r>
            <a:r>
              <a:rPr lang="en-CA" dirty="0" err="1"/>
              <a:t>mineralizaciju</a:t>
            </a:r>
            <a:r>
              <a:rPr lang="en-CA" dirty="0"/>
              <a:t>), </a:t>
            </a:r>
            <a:r>
              <a:rPr lang="en-CA" dirty="0" err="1"/>
              <a:t>vraćajući</a:t>
            </a:r>
            <a:r>
              <a:rPr lang="en-CA" dirty="0"/>
              <a:t> </a:t>
            </a:r>
            <a:r>
              <a:rPr lang="en-CA" dirty="0" err="1"/>
              <a:t>ih</a:t>
            </a:r>
            <a:r>
              <a:rPr lang="en-CA" dirty="0"/>
              <a:t> </a:t>
            </a:r>
            <a:r>
              <a:rPr lang="en-CA" dirty="0" err="1"/>
              <a:t>na</a:t>
            </a:r>
            <a:r>
              <a:rPr lang="en-CA" dirty="0"/>
              <a:t> </a:t>
            </a:r>
            <a:r>
              <a:rPr lang="en-CA" dirty="0" err="1"/>
              <a:t>taj</a:t>
            </a:r>
            <a:r>
              <a:rPr lang="en-CA" dirty="0"/>
              <a:t> </a:t>
            </a:r>
            <a:r>
              <a:rPr lang="en-CA" dirty="0" err="1"/>
              <a:t>način</a:t>
            </a:r>
            <a:r>
              <a:rPr lang="en-CA" dirty="0"/>
              <a:t> u </a:t>
            </a:r>
            <a:r>
              <a:rPr lang="en-CA" dirty="0" err="1"/>
              <a:t>prirodu</a:t>
            </a:r>
            <a:r>
              <a:rPr lang="en-CA" dirty="0"/>
              <a:t> u </a:t>
            </a:r>
            <a:r>
              <a:rPr lang="en-CA" dirty="0" err="1"/>
              <a:t>obliku</a:t>
            </a:r>
            <a:r>
              <a:rPr lang="en-CA" dirty="0"/>
              <a:t> </a:t>
            </a:r>
            <a:r>
              <a:rPr lang="en-CA" dirty="0" err="1"/>
              <a:t>koji</a:t>
            </a:r>
            <a:r>
              <a:rPr lang="en-CA" dirty="0"/>
              <a:t> je </a:t>
            </a:r>
            <a:r>
              <a:rPr lang="en-CA" dirty="0" err="1"/>
              <a:t>upotrebljiv</a:t>
            </a:r>
            <a:r>
              <a:rPr lang="en-CA" dirty="0"/>
              <a:t> </a:t>
            </a:r>
            <a:r>
              <a:rPr lang="en-CA" dirty="0" err="1"/>
              <a:t>za</a:t>
            </a:r>
            <a:r>
              <a:rPr lang="en-CA" dirty="0"/>
              <a:t> </a:t>
            </a:r>
            <a:r>
              <a:rPr lang="en-CA" dirty="0" err="1"/>
              <a:t>biljke</a:t>
            </a:r>
            <a:r>
              <a:rPr lang="en-CA" dirty="0"/>
              <a:t>. </a:t>
            </a:r>
            <a:r>
              <a:rPr lang="en-CA" dirty="0" err="1"/>
              <a:t>Od</a:t>
            </a:r>
            <a:r>
              <a:rPr lang="en-CA" dirty="0"/>
              <a:t> </a:t>
            </a:r>
            <a:r>
              <a:rPr lang="en-CA" dirty="0" err="1"/>
              <a:t>tih</a:t>
            </a:r>
            <a:r>
              <a:rPr lang="en-CA" dirty="0"/>
              <a:t> </a:t>
            </a:r>
            <a:r>
              <a:rPr lang="en-CA" dirty="0" err="1"/>
              <a:t>materija</a:t>
            </a:r>
            <a:r>
              <a:rPr lang="en-CA" dirty="0"/>
              <a:t> </a:t>
            </a:r>
            <a:r>
              <a:rPr lang="en-CA" dirty="0" err="1"/>
              <a:t>biljke</a:t>
            </a:r>
            <a:r>
              <a:rPr lang="en-CA" dirty="0"/>
              <a:t>, </a:t>
            </a:r>
            <a:r>
              <a:rPr lang="en-CA" dirty="0" err="1"/>
              <a:t>fotosintezom</a:t>
            </a:r>
            <a:r>
              <a:rPr lang="en-CA" dirty="0"/>
              <a:t>, </a:t>
            </a:r>
            <a:r>
              <a:rPr lang="en-CA" dirty="0" err="1"/>
              <a:t>ponovo</a:t>
            </a:r>
            <a:r>
              <a:rPr lang="en-CA" dirty="0"/>
              <a:t> </a:t>
            </a:r>
            <a:r>
              <a:rPr lang="en-CA" dirty="0" err="1"/>
              <a:t>stvaraju</a:t>
            </a:r>
            <a:r>
              <a:rPr lang="en-CA" dirty="0"/>
              <a:t> </a:t>
            </a:r>
            <a:r>
              <a:rPr lang="en-CA" dirty="0" err="1"/>
              <a:t>organske</a:t>
            </a:r>
            <a:r>
              <a:rPr lang="en-CA" dirty="0"/>
              <a:t> </a:t>
            </a:r>
            <a:r>
              <a:rPr lang="en-CA" dirty="0" err="1"/>
              <a:t>materije</a:t>
            </a:r>
            <a:r>
              <a:rPr lang="en-CA" dirty="0"/>
              <a:t> </a:t>
            </a:r>
            <a:r>
              <a:rPr lang="en-CA" dirty="0" err="1"/>
              <a:t>bogate</a:t>
            </a:r>
            <a:r>
              <a:rPr lang="en-CA" dirty="0"/>
              <a:t> </a:t>
            </a:r>
            <a:r>
              <a:rPr lang="en-CA" dirty="0" err="1"/>
              <a:t>energijom</a:t>
            </a:r>
            <a:r>
              <a:rPr lang="en-CA" dirty="0"/>
              <a:t>. </a:t>
            </a:r>
            <a:r>
              <a:rPr lang="en-CA" dirty="0" err="1"/>
              <a:t>Svi</a:t>
            </a:r>
            <a:r>
              <a:rPr lang="en-CA" dirty="0"/>
              <a:t> </a:t>
            </a:r>
            <a:r>
              <a:rPr lang="en-CA" dirty="0" err="1"/>
              <a:t>saprofiti</a:t>
            </a:r>
            <a:r>
              <a:rPr lang="en-CA" dirty="0"/>
              <a:t> </a:t>
            </a:r>
            <a:r>
              <a:rPr lang="en-CA" dirty="0" err="1"/>
              <a:t>čine</a:t>
            </a:r>
            <a:r>
              <a:rPr lang="en-CA" dirty="0"/>
              <a:t> </a:t>
            </a:r>
            <a:r>
              <a:rPr lang="en-CA" dirty="0" err="1"/>
              <a:t>grupu</a:t>
            </a:r>
            <a:r>
              <a:rPr lang="en-CA" dirty="0"/>
              <a:t> </a:t>
            </a:r>
            <a:r>
              <a:rPr lang="en-CA" dirty="0" err="1"/>
              <a:t>razlagača</a:t>
            </a:r>
            <a:r>
              <a:rPr lang="en-CA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6357982"/>
          </a:xfrm>
        </p:spPr>
        <p:txBody>
          <a:bodyPr>
            <a:normAutofit fontScale="92500" lnSpcReduction="20000"/>
          </a:bodyPr>
          <a:lstStyle/>
          <a:p>
            <a:r>
              <a:rPr lang="vi-VN" dirty="0"/>
              <a:t>U biocenozi postoje trofički lanci (trofičke piramide ili lanci ishrane). Svi organizmi su povezani odnosima ishrane i kroz te trofičke strukture materija kruži a energija jednosmerno protiče. Pri tome se menja oblik materije i energije. Deo energije izlazi iz sistema u obliku toplotne energije. Transfer energije hrane iz izvora u biljkama kroz seriju organizama iz grupe potrošača predstavlja lanac ishrane </a:t>
            </a:r>
            <a:endParaRPr lang="en-US" dirty="0"/>
          </a:p>
          <a:p>
            <a:r>
              <a:rPr lang="vi-VN" dirty="0" smtClean="0"/>
              <a:t> </a:t>
            </a:r>
            <a:r>
              <a:rPr lang="vi-VN" dirty="0"/>
              <a:t>Prva karika u lancu je najčešće </a:t>
            </a:r>
            <a:r>
              <a:rPr lang="vi-VN" dirty="0" smtClean="0"/>
              <a:t>proizvođač</a:t>
            </a:r>
            <a:r>
              <a:rPr lang="en-US" dirty="0" smtClean="0"/>
              <a:t>.</a:t>
            </a:r>
            <a:r>
              <a:rPr lang="vi-VN" dirty="0" smtClean="0"/>
              <a:t> Poslednju </a:t>
            </a:r>
            <a:r>
              <a:rPr lang="vi-VN" dirty="0"/>
              <a:t>kariku u lancu čini potrošač koji u životnoj zajednici nema direktnih prirodnih neprijatelja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Broj </a:t>
            </a:r>
            <a:r>
              <a:rPr lang="vi-VN" dirty="0"/>
              <a:t>karika u tom lancu je obično 4 - 5, i u svakom transferu se 80 – 90 % potencijalne energije gubi u vidu toplote, dok se jedan deo energije zadržava u živim sistemima u funkciji održavanja osnovnih fizioloških procesa. </a:t>
            </a:r>
            <a:endParaRPr lang="en-US" dirty="0" smtClean="0"/>
          </a:p>
          <a:p>
            <a:r>
              <a:rPr lang="vi-VN" dirty="0" smtClean="0"/>
              <a:t>Nakon </a:t>
            </a:r>
            <a:r>
              <a:rPr lang="vi-VN" dirty="0"/>
              <a:t>uginuća životinja, </a:t>
            </a:r>
            <a:r>
              <a:rPr lang="vi-VN" dirty="0" smtClean="0"/>
              <a:t>dalj</a:t>
            </a:r>
            <a:r>
              <a:rPr lang="en-US" dirty="0" err="1" smtClean="0"/>
              <a:t>i</a:t>
            </a:r>
            <a:r>
              <a:rPr lang="vi-VN" dirty="0" smtClean="0"/>
              <a:t>m razlaganjem</a:t>
            </a:r>
            <a:r>
              <a:rPr lang="en-US" dirty="0" smtClean="0"/>
              <a:t> </a:t>
            </a:r>
            <a:r>
              <a:rPr lang="vi-VN" dirty="0" smtClean="0"/>
              <a:t>organske </a:t>
            </a:r>
            <a:r>
              <a:rPr lang="vi-VN" dirty="0"/>
              <a:t>materije do neorganske, koju vrše mikroorganizmi opet se oslobađa toplota i kao takva napušta prostor Planete</a:t>
            </a:r>
            <a:r>
              <a:rPr lang="vi-VN" dirty="0" smtClean="0"/>
              <a:t>.</a:t>
            </a:r>
            <a:endParaRPr lang="en-US" dirty="0" smtClean="0"/>
          </a:p>
          <a:p>
            <a:r>
              <a:rPr lang="vi-VN" dirty="0" smtClean="0"/>
              <a:t> </a:t>
            </a:r>
            <a:r>
              <a:rPr lang="vi-VN" dirty="0"/>
              <a:t>Dobijena neorganska materija u formi dostupnoj producentima ponovo se uključuje u proces kruženja. 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9230501" cy="49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499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Odnosi ishrane  i lanci ishrane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Odnosi ishrane  i lanci ishrane</dc:title>
  <dc:creator>User</dc:creator>
  <cp:lastModifiedBy>User</cp:lastModifiedBy>
  <cp:revision>7</cp:revision>
  <dcterms:created xsi:type="dcterms:W3CDTF">2012-01-01T16:17:11Z</dcterms:created>
  <dcterms:modified xsi:type="dcterms:W3CDTF">2012-02-14T17:05:45Z</dcterms:modified>
</cp:coreProperties>
</file>